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507" r:id="rId3"/>
    <p:sldId id="567" r:id="rId4"/>
    <p:sldId id="563" r:id="rId5"/>
    <p:sldId id="551" r:id="rId6"/>
    <p:sldId id="555" r:id="rId7"/>
    <p:sldId id="564" r:id="rId8"/>
    <p:sldId id="554" r:id="rId9"/>
    <p:sldId id="565" r:id="rId10"/>
    <p:sldId id="566" r:id="rId11"/>
  </p:sldIdLst>
  <p:sldSz cx="9144000" cy="5143500" type="screen16x9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3333"/>
    <a:srgbClr val="5490B8"/>
    <a:srgbClr val="0033CC"/>
    <a:srgbClr val="57B9E6"/>
    <a:srgbClr val="A3A3A3"/>
    <a:srgbClr val="96969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3073" autoAdjust="0"/>
  </p:normalViewPr>
  <p:slideViewPr>
    <p:cSldViewPr>
      <p:cViewPr>
        <p:scale>
          <a:sx n="97" d="100"/>
          <a:sy n="97" d="100"/>
        </p:scale>
        <p:origin x="-606" y="6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ECBA25-7BD2-4A9E-B742-FB550E83BE02}" type="datetimeFigureOut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662BE0-FF55-4B27-8ADE-99CF87186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048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356703-BF08-407A-8596-25F6782E3F25}" type="datetimeFigureOut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6" rIns="91010" bIns="4550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6383"/>
            <a:ext cx="5438464" cy="4468654"/>
          </a:xfrm>
          <a:prstGeom prst="rect">
            <a:avLst/>
          </a:prstGeom>
        </p:spPr>
        <p:txBody>
          <a:bodyPr vert="horz" lIns="91010" tIns="45506" rIns="91010" bIns="45506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6C0249-A946-4826-9914-70CEA115B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98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0EF038-15DF-49C0-B24E-0D505B054A48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1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48EDD9-5F7B-4EF5-B5A0-2066D7767B8A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7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2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18766-8376-4BD5-B67D-89A5109A11D9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22670-3AAD-4410-9531-33579DC45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9373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0491-0300-4AE5-B5BC-1B45F5EF5ABE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ED8B-8FAA-426C-AD92-40C9F4CCB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008351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FF01-8AA2-4E27-B508-136628B0D46E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A54AD-3BC1-43CD-99ED-558032BC8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1664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B860-55D8-4CDE-A0FA-49779BCC81BD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0D58-CE60-446D-AA5F-D73EC6435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02661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01DBF-98DC-4E6F-B61A-4E75767A79C2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F34E-8E78-4107-A0F0-CCE5052C5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46837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0F15-7C75-4109-BBDE-F9BA7D3D07AD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10E17-6D62-41A9-878E-B33E703DD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4011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40F1-7F19-4740-B42E-BB94E44B8D8E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5FA7-5A06-46DE-8A5A-4F33113C2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9310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B3C0-4C11-4BEC-84B1-5314186F62E5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28CE-D0C0-41A1-983D-F3AE603A1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51603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2D94-5446-4998-BE68-8D5742EC51AF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AB64-8065-4C14-9A2E-57B97E228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90506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5D51-3223-41F0-A970-9542939258CE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78131-E8C4-4F86-B4A3-2629C8922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7199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25A16-AE55-413C-9131-D3A6D217FAA1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4E74-3FEA-4828-A6B2-795B158E6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22510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2514D7-8648-4CC5-B17C-BAD5D41ADA24}" type="datetime1">
              <a:rPr lang="ru-RU"/>
              <a:pPr>
                <a:defRPr/>
              </a:pPr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76694D-0C34-4D4A-AA3D-10A924E5C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720725" y="141685"/>
            <a:ext cx="7883525" cy="359569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bg1"/>
                </a:solidFill>
                <a:latin typeface="+mn-lt"/>
              </a:rPr>
              <a:t>ЭЛЕКТРОННЫЕ УСЛУГИ</a:t>
            </a:r>
            <a:r>
              <a:rPr lang="ru-RU" sz="2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600" dirty="0">
                <a:solidFill>
                  <a:schemeClr val="bg1"/>
                </a:solidFill>
                <a:latin typeface="+mn-lt"/>
              </a:rPr>
              <a:t>В СФЕРЕ ОБРАЗОВАНИЯ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7524" y="1312623"/>
            <a:ext cx="8568952" cy="255454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 extrusionH="76200">
            <a:extrusionClr>
              <a:srgbClr val="333333"/>
            </a:extrusionClr>
          </a:sp3d>
        </p:spPr>
        <p:txBody>
          <a:bodyPr>
            <a:spAutoFit/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Об организации приема детей в первые классы </a:t>
            </a:r>
          </a:p>
          <a:p>
            <a:pPr algn="ctr">
              <a:defRPr/>
            </a:pP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государственных и муниципальных образовательных организаций </a:t>
            </a:r>
          </a:p>
          <a:p>
            <a:pPr algn="ctr">
              <a:defRPr/>
            </a:pP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Самарской области в </a:t>
            </a:r>
            <a:r>
              <a:rPr lang="ru-RU" sz="32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2025 </a:t>
            </a: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году</a:t>
            </a:r>
          </a:p>
        </p:txBody>
      </p:sp>
      <p:pic>
        <p:nvPicPr>
          <p:cNvPr id="205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58853"/>
            <a:ext cx="9144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 flipV="1">
            <a:off x="0" y="1006079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4157663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0487" y="2962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Министерство образования </a:t>
            </a:r>
            <a:r>
              <a:rPr lang="ru-RU" b="1" dirty="0" smtClean="0">
                <a:solidFill>
                  <a:schemeClr val="bg1"/>
                </a:solidFill>
              </a:rPr>
              <a:t>Самарской </a:t>
            </a:r>
            <a:r>
              <a:rPr lang="ru-RU" b="1" dirty="0">
                <a:solidFill>
                  <a:schemeClr val="bg1"/>
                </a:solidFill>
              </a:rPr>
              <a:t>области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01" y="441921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14.02.2025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6D8956F0-4002-4453-99A2-1751EA744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874514"/>
            <a:ext cx="8496944" cy="4001492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Горячая линия министерства образования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Самарской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по вопросам приема 1 классы общеобразовательных организаций в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  <a:p>
            <a:pPr marL="0" indent="0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8(846) 332-22-05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8(846) 333-60-43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ПН-ЧТ с 9.00 до 18.00 часов,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ПТ с 9.00 до 17.00 часов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письменное обращение можно в интернет-приемной по адресу</a:t>
            </a:r>
          </a:p>
          <a:p>
            <a:pPr marL="0" indent="0" algn="ctr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https://vopros.samregion.ru/main/create/15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6AEA9EF6-F610-4A2E-A7E2-FA32CCAC26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898" y="3867894"/>
            <a:ext cx="972220" cy="97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38911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5"/>
          <p:cNvSpPr txBox="1">
            <a:spLocks noChangeArrowheads="1"/>
          </p:cNvSpPr>
          <p:nvPr/>
        </p:nvSpPr>
        <p:spPr bwMode="auto">
          <a:xfrm>
            <a:off x="6156326" y="4462463"/>
            <a:ext cx="1008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3077" name="Прямоугольник 2"/>
          <p:cNvSpPr>
            <a:spLocks noChangeArrowheads="1"/>
          </p:cNvSpPr>
          <p:nvPr/>
        </p:nvSpPr>
        <p:spPr bwMode="auto">
          <a:xfrm>
            <a:off x="-19050" y="628651"/>
            <a:ext cx="9144000" cy="34009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273-ФЗ 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России от 02.09.2020 № 458 (в редакции от 30.08.2023)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приема на обучение по образовательным программам начального общего, основного общего и среднего общего образования»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Самарской области от 27 марта 2024 г. </a:t>
            </a: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210-од</a:t>
            </a:r>
            <a:b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административного регламента предоставления министерством образования и науки Самарской области государственной услуги "Прием заявлений о зачислении в государственные и муниципальные образовательные организации Самарской области, реализующие программы общего образования"</a:t>
            </a:r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в конкретную организацию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осуществляющую образовательную деятельность по образовательным программам начального общего, основного общего и среднего общего образования (в части, не урегулированной законодательством об образовании)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530225" y="-92323"/>
            <a:ext cx="8506271" cy="71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Нормативная правовая база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b="1" dirty="0">
                <a:solidFill>
                  <a:schemeClr val="bg1"/>
                </a:solidFill>
                <a:cs typeface="Arial" pitchFamily="34" charset="0"/>
              </a:rPr>
              <a:t>(размещается на официальных сайтах образовательных организаций и ТУ/ДО)</a:t>
            </a:r>
          </a:p>
        </p:txBody>
      </p:sp>
    </p:spTree>
    <p:extLst>
      <p:ext uri="{BB962C8B-B14F-4D97-AF65-F5344CB8AC3E}">
        <p14:creationId xmlns:p14="http://schemas.microsoft.com/office/powerpoint/2010/main" val="4153799532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приема 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483518"/>
            <a:ext cx="8856984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28.12.2024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544-ФЗ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статьи 67 и 78 Федерального закона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(вступает в силу с 01.04.2025)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ностранные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принимаются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обучение: 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предъявления документа, подтверждающего законность их нахождения на территории Российской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успешного прохождения на бесплатной основе в государственной или муниципальной общеобразовательной организации тестирования на знание русского языка, достаточное для освоения указанных образовательных программ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(лица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прошедшие тестирование на знание русского языка, достаточное для освоения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допускаются до освоения указанных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невыполнении указанных условий иностранным гражданам отказывается в прием на обучение.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 первоочередной, внеочередной или преимущественной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для зачисления в 1 класс будет доступен новый функционал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отложенной (автоматической)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момент открытия записи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школу.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будет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доступен только во время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черновика (с момента открытия формы и до старта записи в школу).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00049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приема 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588181"/>
            <a:ext cx="5328592" cy="37444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заявителей, подающих через ЕПГУ заявления о приеме детей, сестры или братья которых обучаются в той же школе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подачи заявления на ЕПГУ необходимо: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преимущественное право для зачисления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школу;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данные о брате или сестре, учащихся в выбранной школе: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имя, отчество (при наличии) и дата рождения брата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сестры.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E767245-D1D9-4A35-BCD2-E8ACEDB482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83518"/>
            <a:ext cx="3125355" cy="442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53551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501" y="3410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Способы подачи заявлений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01" y="417483"/>
            <a:ext cx="885666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(электронное обращение) посредством федеральной государственной информационной системы «Единый портал государственных и муниципальных услуг (функций)» (далее - ЕПГУ).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заявлений гражданами на ЕПГУ.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 в образовательную организацию, реализующую основные общеобразовательные программы (далее – ОО)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бумажном носителе.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операторов почтовой связи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пользования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заказным письмом в ОО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уведомлением о вручении.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579862"/>
            <a:ext cx="2488307" cy="144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65546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940" y="212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Контрольные точки приемной кампании </a:t>
            </a:r>
            <a:r>
              <a:rPr lang="ru-RU" altLang="ru-RU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2025 </a:t>
            </a: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года </a:t>
            </a:r>
            <a:r>
              <a:rPr lang="ru-RU" altLang="ru-RU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(1 волна)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7842" y="429390"/>
            <a:ext cx="8624637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в личных кабинетах на ЕПГУ черновиков заявлений о приеме в 1 класс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17.03.2025.</a:t>
            </a:r>
            <a:endParaRPr lang="ru-RU" sz="15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в 1 классы на всей территории Самарской области для всех ОО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(09:00 по местному времени).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9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 регистрация (в модуле «Е-услуги. Образование») заявлений, подаваемых лично или почтой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9:00.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регистрации заявлений в 1 классы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30.06.2025.</a:t>
            </a:r>
            <a:endParaRPr lang="ru-RU" sz="15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на официальных сайтах ОО (раздел «Прием в 1 класс») и информационных стендах в ОО Реестров зарегистрированных заявлений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02.04.2025;</a:t>
            </a:r>
            <a:r>
              <a:rPr lang="ru-RU" sz="1500" i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реестра – в течение суток после регистрации новых заявлений.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ОО с родителями по сверке данных, указанных в заявлении, с оригиналами подтверждающих документов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30.06.2025.</a:t>
            </a:r>
            <a:endParaRPr lang="ru-RU" sz="15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по всем зарегистрированным заявлениям:</a:t>
            </a:r>
          </a:p>
          <a:p>
            <a:pPr lvl="1" algn="just">
              <a:buClr>
                <a:srgbClr val="C00000"/>
              </a:buClr>
              <a:defRPr/>
            </a:pP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поступившим в ОО, </a:t>
            </a:r>
            <a:r>
              <a:rPr lang="ru-RU" sz="1500" u="sng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закрепленные за всем муниципалитетом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т.ч. лицеи, гимназии, школы РАН) –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01.07.2025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buClr>
                <a:srgbClr val="C00000"/>
              </a:buClr>
              <a:defRPr/>
            </a:pP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поступившим в ОО, </a:t>
            </a:r>
            <a:r>
              <a:rPr lang="ru-RU" sz="1500" u="sng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закрепленные за конкретными адресами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02.07.2025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03.07.2025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04369520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940" y="212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Контрольные точки приемной кампании </a:t>
            </a:r>
            <a:r>
              <a:rPr lang="ru-RU" altLang="ru-RU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2025 </a:t>
            </a: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года </a:t>
            </a:r>
            <a:r>
              <a:rPr lang="ru-RU" altLang="ru-RU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(2 волна)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8960" y="555526"/>
            <a:ext cx="84806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сведений о количестве свободных мест для приема на официальных сайтах ОО (раздел «Прием в 1 класс») и информационных стендах в ОО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05.07.2025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заявлений о приеме на свободные места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9:00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06.07.2025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05.09.2025.</a:t>
            </a: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на официальных сайтах ОО (раздел «Прием в 1 класс») и информационных стендах в ОО Реестров зарегистрированных заявлений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07.07.2025;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реестра – в течение суток после регистрации новых заявлений.</a:t>
            </a:r>
          </a:p>
          <a:p>
            <a:pPr algn="just">
              <a:defRPr/>
            </a:pP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ОО с родителями по сверке данных, указанных в заявлении, с оригиналами подтверждающих документов (по заявлениям, зарегистрированным с 06.07.2024)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06.07.2025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05.09.2025.</a:t>
            </a: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по всем зарегистрированным заявлениям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рабочих дней после приема заявления о приеме на обучение и представленных документов. </a:t>
            </a:r>
          </a:p>
        </p:txBody>
      </p:sp>
    </p:spTree>
    <p:extLst>
      <p:ext uri="{BB962C8B-B14F-4D97-AF65-F5344CB8AC3E}">
        <p14:creationId xmlns:p14="http://schemas.microsoft.com/office/powerpoint/2010/main" val="2218007594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647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501" y="34102"/>
            <a:ext cx="8856663" cy="593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Задачи руководителей ТУ/ДО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40980"/>
            <a:ext cx="86299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24.02.2025: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издать совместно с органами местного самоуправления распорядительный акт о закреплении школ за конкретными территориями в муниципалитетах и опубликовать его;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работу «горячих линий» по вопросам приема в 1 классы;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(обновить) тематические разделы «Прием в 1 класс», обеспечить контроль корректности и своевременности размещения актуальной информации о приеме в 1 класс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2025/2026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работу подведомственных ОО по созданию на официальных сайтах ОО тематического раздела «Прием в 1 класс» и размещению необходимой информаций для родителей (законных представителей) будущих первоклассников.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03.03.2025: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мониторинг наполнения тематического раздела «Прием в 1 класс» на официальных сайтах ОО; содержания локальных актов ОО, регламентирующих вопросы приема в 1 класс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2025/2026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 (Правила приема);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внесение в модуль «Е-услуги. Образование» информации о закреплении школ за конкретными территориями;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в модуле «Е-услуги. Образование» «приемные кампании»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2025/2026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работу конфликтных комиссий по вопросам приема в 1 класс.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371065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501" y="-55786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Задачи руководителей ОО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17483"/>
            <a:ext cx="84859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24.02.2025: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(обновить) тематические разделы «Прием в 1 класс» на официальных сайтах ОО, обеспечить контроль корректности и своевременности размещения актуальной информации.</a:t>
            </a:r>
          </a:p>
          <a:p>
            <a:pPr algn="just"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03.03.2025: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прием заявлений родителей воспитанников дошкольных групп (структурных подразделений, отделений) о продолжении обучения в 1 классе данной </a:t>
            </a:r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в модуле «Е-услуги. Образование»:</a:t>
            </a:r>
          </a:p>
          <a:p>
            <a:pPr algn="just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параллели первых классов (две параллели создаются в случае реализации адаптированной образовательной программы в 1 классе);</a:t>
            </a:r>
          </a:p>
          <a:p>
            <a:pPr algn="just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указать число свободных мест в параллелях (за вычетом количества заявлений от родителей детей, обучающихся в  дошкольных группах о продолжении обучения в 1 классе данной ОО);</a:t>
            </a:r>
          </a:p>
          <a:p>
            <a:pPr algn="just"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05.09.2026: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работу в рамках приемной кампании в соответствии со сроками контрольных точек 1 и 2 волны приема.</a:t>
            </a:r>
          </a:p>
        </p:txBody>
      </p:sp>
    </p:spTree>
    <p:extLst>
      <p:ext uri="{BB962C8B-B14F-4D97-AF65-F5344CB8AC3E}">
        <p14:creationId xmlns:p14="http://schemas.microsoft.com/office/powerpoint/2010/main" val="1688701558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34539</TotalTime>
  <Words>1154</Words>
  <Application>Microsoft Office PowerPoint</Application>
  <PresentationFormat>Экран (16:9)</PresentationFormat>
  <Paragraphs>107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Особенности приема в 1 класс в 2025 году</vt:lpstr>
      <vt:lpstr>Особенности приема в 1 класс в 2025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Alekseenko</dc:creator>
  <cp:lastModifiedBy>володя</cp:lastModifiedBy>
  <cp:revision>1428</cp:revision>
  <cp:lastPrinted>2024-02-14T08:05:05Z</cp:lastPrinted>
  <dcterms:created xsi:type="dcterms:W3CDTF">2011-08-02T12:15:49Z</dcterms:created>
  <dcterms:modified xsi:type="dcterms:W3CDTF">2025-02-17T09:16:57Z</dcterms:modified>
</cp:coreProperties>
</file>